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62" r:id="rId4"/>
    <p:sldId id="260" r:id="rId5"/>
    <p:sldId id="265" r:id="rId6"/>
    <p:sldId id="264" r:id="rId7"/>
    <p:sldId id="267" r:id="rId8"/>
    <p:sldId id="266" r:id="rId9"/>
    <p:sldId id="268" r:id="rId10"/>
    <p:sldId id="259" r:id="rId11"/>
    <p:sldId id="263"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94A538A-CEC4-4C68-BC63-27AD6B93B8CF}" type="datetimeFigureOut">
              <a:rPr lang="en-US" smtClean="0"/>
              <a:t>4/3/2024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5473425-AFB6-4BA4-8652-9323EA6DCB35}" type="slidenum">
              <a:rPr lang="en-US" smtClean="0"/>
              <a:t>‹#›</a:t>
            </a:fld>
            <a:endParaRPr lang="en-US"/>
          </a:p>
        </p:txBody>
      </p:sp>
    </p:spTree>
    <p:extLst>
      <p:ext uri="{BB962C8B-B14F-4D97-AF65-F5344CB8AC3E}">
        <p14:creationId xmlns:p14="http://schemas.microsoft.com/office/powerpoint/2010/main" val="663294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1</a:t>
            </a:fld>
            <a:endParaRPr lang="en-US"/>
          </a:p>
        </p:txBody>
      </p:sp>
    </p:spTree>
    <p:extLst>
      <p:ext uri="{BB962C8B-B14F-4D97-AF65-F5344CB8AC3E}">
        <p14:creationId xmlns:p14="http://schemas.microsoft.com/office/powerpoint/2010/main" val="2086024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10</a:t>
            </a:fld>
            <a:endParaRPr lang="en-US"/>
          </a:p>
        </p:txBody>
      </p:sp>
    </p:spTree>
    <p:extLst>
      <p:ext uri="{BB962C8B-B14F-4D97-AF65-F5344CB8AC3E}">
        <p14:creationId xmlns:p14="http://schemas.microsoft.com/office/powerpoint/2010/main" val="1136777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11</a:t>
            </a:fld>
            <a:endParaRPr lang="en-US"/>
          </a:p>
        </p:txBody>
      </p:sp>
    </p:spTree>
    <p:extLst>
      <p:ext uri="{BB962C8B-B14F-4D97-AF65-F5344CB8AC3E}">
        <p14:creationId xmlns:p14="http://schemas.microsoft.com/office/powerpoint/2010/main" val="3780276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2</a:t>
            </a:fld>
            <a:endParaRPr lang="en-US"/>
          </a:p>
        </p:txBody>
      </p:sp>
    </p:spTree>
    <p:extLst>
      <p:ext uri="{BB962C8B-B14F-4D97-AF65-F5344CB8AC3E}">
        <p14:creationId xmlns:p14="http://schemas.microsoft.com/office/powerpoint/2010/main" val="73268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3</a:t>
            </a:fld>
            <a:endParaRPr lang="en-US"/>
          </a:p>
        </p:txBody>
      </p:sp>
    </p:spTree>
    <p:extLst>
      <p:ext uri="{BB962C8B-B14F-4D97-AF65-F5344CB8AC3E}">
        <p14:creationId xmlns:p14="http://schemas.microsoft.com/office/powerpoint/2010/main" val="1009034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4</a:t>
            </a:fld>
            <a:endParaRPr lang="en-US"/>
          </a:p>
        </p:txBody>
      </p:sp>
    </p:spTree>
    <p:extLst>
      <p:ext uri="{BB962C8B-B14F-4D97-AF65-F5344CB8AC3E}">
        <p14:creationId xmlns:p14="http://schemas.microsoft.com/office/powerpoint/2010/main" val="349574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5</a:t>
            </a:fld>
            <a:endParaRPr lang="en-US"/>
          </a:p>
        </p:txBody>
      </p:sp>
    </p:spTree>
    <p:extLst>
      <p:ext uri="{BB962C8B-B14F-4D97-AF65-F5344CB8AC3E}">
        <p14:creationId xmlns:p14="http://schemas.microsoft.com/office/powerpoint/2010/main" val="2883271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6</a:t>
            </a:fld>
            <a:endParaRPr lang="en-US"/>
          </a:p>
        </p:txBody>
      </p:sp>
    </p:spTree>
    <p:extLst>
      <p:ext uri="{BB962C8B-B14F-4D97-AF65-F5344CB8AC3E}">
        <p14:creationId xmlns:p14="http://schemas.microsoft.com/office/powerpoint/2010/main" val="2004068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7</a:t>
            </a:fld>
            <a:endParaRPr lang="en-US"/>
          </a:p>
        </p:txBody>
      </p:sp>
    </p:spTree>
    <p:extLst>
      <p:ext uri="{BB962C8B-B14F-4D97-AF65-F5344CB8AC3E}">
        <p14:creationId xmlns:p14="http://schemas.microsoft.com/office/powerpoint/2010/main" val="4000229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8</a:t>
            </a:fld>
            <a:endParaRPr lang="en-US"/>
          </a:p>
        </p:txBody>
      </p:sp>
    </p:spTree>
    <p:extLst>
      <p:ext uri="{BB962C8B-B14F-4D97-AF65-F5344CB8AC3E}">
        <p14:creationId xmlns:p14="http://schemas.microsoft.com/office/powerpoint/2010/main" val="1549268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473425-AFB6-4BA4-8652-9323EA6DCB35}" type="slidenum">
              <a:rPr lang="en-US" smtClean="0"/>
              <a:t>9</a:t>
            </a:fld>
            <a:endParaRPr lang="en-US"/>
          </a:p>
        </p:txBody>
      </p:sp>
    </p:spTree>
    <p:extLst>
      <p:ext uri="{BB962C8B-B14F-4D97-AF65-F5344CB8AC3E}">
        <p14:creationId xmlns:p14="http://schemas.microsoft.com/office/powerpoint/2010/main" val="3705869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E638-AB57-A2C8-F19B-67DCAD57E4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600658-91C7-66F3-4089-464BFBDD11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3B620B-1031-F719-5DE2-432BD61EF578}"/>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5" name="Footer Placeholder 4">
            <a:extLst>
              <a:ext uri="{FF2B5EF4-FFF2-40B4-BE49-F238E27FC236}">
                <a16:creationId xmlns:a16="http://schemas.microsoft.com/office/drawing/2014/main" id="{BF87E902-68D9-DD64-7F3B-1C8CCB578E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75C61-C087-4072-B659-6D58963EDEE5}"/>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284237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5541-9C62-0DCB-1474-3FB442F183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1A2976-BA20-6F61-170B-6E7EEB7EB5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AD2408-0044-6E7C-F361-4995459D6C95}"/>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5" name="Footer Placeholder 4">
            <a:extLst>
              <a:ext uri="{FF2B5EF4-FFF2-40B4-BE49-F238E27FC236}">
                <a16:creationId xmlns:a16="http://schemas.microsoft.com/office/drawing/2014/main" id="{D8A2FBE4-FF14-042D-E905-082D3FEC53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62BF2D-F50E-C7B1-5639-42F47A108811}"/>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2026165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7547A8-0D9E-FB2B-B31C-FD9D5F6373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C9F5C3-B3F3-F619-A588-0ECD836382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30F9D4-D633-415A-0DE8-AB80726145A4}"/>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5" name="Footer Placeholder 4">
            <a:extLst>
              <a:ext uri="{FF2B5EF4-FFF2-40B4-BE49-F238E27FC236}">
                <a16:creationId xmlns:a16="http://schemas.microsoft.com/office/drawing/2014/main" id="{F31086DA-C6FF-C49A-A1BF-F699C7A528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335B9C-0821-6BB6-2005-86D29D855F8C}"/>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259729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D4A0-1A9E-CB9E-882E-8A448AD7B3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5DA6EB-BE42-252D-4742-8DBBAE00D3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5193F8-57DE-2737-7277-A2612C9ED804}"/>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5" name="Footer Placeholder 4">
            <a:extLst>
              <a:ext uri="{FF2B5EF4-FFF2-40B4-BE49-F238E27FC236}">
                <a16:creationId xmlns:a16="http://schemas.microsoft.com/office/drawing/2014/main" id="{F17B71F9-9953-2A66-9B5F-785A14C23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FC9BD-DA0C-2C38-E5A6-13F5A566109B}"/>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98075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67B4B-E46A-4F7D-3754-041916551F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C66DA0-9E09-987E-B309-B85DBF5B4C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9FC67D-DF06-A8E9-E69D-CF078307E828}"/>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5" name="Footer Placeholder 4">
            <a:extLst>
              <a:ext uri="{FF2B5EF4-FFF2-40B4-BE49-F238E27FC236}">
                <a16:creationId xmlns:a16="http://schemas.microsoft.com/office/drawing/2014/main" id="{996CE4EB-77DD-D7BD-8040-10D18C3159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7CF30-2EA2-98AE-97BC-C03920029BD6}"/>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370317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98E8-30F5-2F19-BB13-9E023098C3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FECB53-7FBB-BE12-AB05-31B6E5B47A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E35ADB-C187-6D8C-A021-13D702A812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113C9D-0A39-3A8D-40ED-5E9079CF7376}"/>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6" name="Footer Placeholder 5">
            <a:extLst>
              <a:ext uri="{FF2B5EF4-FFF2-40B4-BE49-F238E27FC236}">
                <a16:creationId xmlns:a16="http://schemas.microsoft.com/office/drawing/2014/main" id="{C26BD9E3-8336-5146-5D88-938CC5672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93455-2117-B008-9FB7-A9A774ECBE76}"/>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218162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85F8-A85D-C81E-56B6-7D7F037B63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A0CA8-7E7C-6478-2832-E84F36CB55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8A2623-09AE-7E53-0144-3E7F627536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3773D8-D891-4D6C-5A26-388A70CD48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314484-A321-AB27-92F5-A4ED1A8D44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258F06-3C23-B888-57B5-E6F6D9076C6B}"/>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8" name="Footer Placeholder 7">
            <a:extLst>
              <a:ext uri="{FF2B5EF4-FFF2-40B4-BE49-F238E27FC236}">
                <a16:creationId xmlns:a16="http://schemas.microsoft.com/office/drawing/2014/main" id="{43A56EDB-8425-0A67-1276-9BD41ECC64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EA70AE-8725-55F3-F8D2-D94966B274A1}"/>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308207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40F47-A797-5B0F-1AA1-CDAAD78634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738171-12A8-3C24-6F3B-8FFEF04CAE5D}"/>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4" name="Footer Placeholder 3">
            <a:extLst>
              <a:ext uri="{FF2B5EF4-FFF2-40B4-BE49-F238E27FC236}">
                <a16:creationId xmlns:a16="http://schemas.microsoft.com/office/drawing/2014/main" id="{8C642C30-D634-C44B-6E52-2166211868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D5CFBA-2BCF-93E9-D226-38C77005700F}"/>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215906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664858-6E2C-2E42-756F-4FBA7E3A458F}"/>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3" name="Footer Placeholder 2">
            <a:extLst>
              <a:ext uri="{FF2B5EF4-FFF2-40B4-BE49-F238E27FC236}">
                <a16:creationId xmlns:a16="http://schemas.microsoft.com/office/drawing/2014/main" id="{54B31C31-62C7-2BD5-8D31-2E6B8B87CC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79B7CF-47AC-91A1-520D-DA8B4022C581}"/>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322705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F88F4-4895-A72C-8A04-7A6A261D1A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01A423-D0B7-0129-6086-28545D34FF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3D129F-6B98-DB36-FA77-DD9431BF3C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6B031A-8046-AE95-595A-382A0CC0373A}"/>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6" name="Footer Placeholder 5">
            <a:extLst>
              <a:ext uri="{FF2B5EF4-FFF2-40B4-BE49-F238E27FC236}">
                <a16:creationId xmlns:a16="http://schemas.microsoft.com/office/drawing/2014/main" id="{36566ED1-14CF-21C7-FF43-462D7BCB0E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33F3B-31F3-A848-A5D2-F443F34796E2}"/>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397862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D15C2-66E5-D528-FAF5-226C6FF5A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2327DF-71B8-1869-5694-6CF68EB47C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2C14B2-82CE-C2EE-3885-376AB3F99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DE9E21-5611-8D3D-319F-B607FB7A83D8}"/>
              </a:ext>
            </a:extLst>
          </p:cNvPr>
          <p:cNvSpPr>
            <a:spLocks noGrp="1"/>
          </p:cNvSpPr>
          <p:nvPr>
            <p:ph type="dt" sz="half" idx="10"/>
          </p:nvPr>
        </p:nvSpPr>
        <p:spPr/>
        <p:txBody>
          <a:bodyPr/>
          <a:lstStyle/>
          <a:p>
            <a:fld id="{82B77F2F-5F34-47A4-8748-EB6397034170}" type="datetimeFigureOut">
              <a:rPr lang="en-US" smtClean="0"/>
              <a:t>4/3/2024</a:t>
            </a:fld>
            <a:endParaRPr lang="en-US"/>
          </a:p>
        </p:txBody>
      </p:sp>
      <p:sp>
        <p:nvSpPr>
          <p:cNvPr id="6" name="Footer Placeholder 5">
            <a:extLst>
              <a:ext uri="{FF2B5EF4-FFF2-40B4-BE49-F238E27FC236}">
                <a16:creationId xmlns:a16="http://schemas.microsoft.com/office/drawing/2014/main" id="{D5E1BFD7-ADD6-16E7-09FB-9464EA70EF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CAE35A-8265-846C-EFA2-A3B9AF2E314E}"/>
              </a:ext>
            </a:extLst>
          </p:cNvPr>
          <p:cNvSpPr>
            <a:spLocks noGrp="1"/>
          </p:cNvSpPr>
          <p:nvPr>
            <p:ph type="sldNum" sz="quarter" idx="12"/>
          </p:nvPr>
        </p:nvSpPr>
        <p:spPr/>
        <p:txBody>
          <a:bodyPr/>
          <a:lstStyle/>
          <a:p>
            <a:fld id="{C549DA2C-02DA-460E-A56B-E8BDCD82738C}" type="slidenum">
              <a:rPr lang="en-US" smtClean="0"/>
              <a:t>‹#›</a:t>
            </a:fld>
            <a:endParaRPr lang="en-US"/>
          </a:p>
        </p:txBody>
      </p:sp>
    </p:spTree>
    <p:extLst>
      <p:ext uri="{BB962C8B-B14F-4D97-AF65-F5344CB8AC3E}">
        <p14:creationId xmlns:p14="http://schemas.microsoft.com/office/powerpoint/2010/main" val="242563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985E2B-5474-D35C-33F8-7B55B636A6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89EDC5-FCBC-5587-2EFB-53A392EC43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A2DF45-5E85-E1C8-34F8-BFBFCDC6A5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77F2F-5F34-47A4-8748-EB6397034170}" type="datetimeFigureOut">
              <a:rPr lang="en-US" smtClean="0"/>
              <a:t>4/3/2024</a:t>
            </a:fld>
            <a:endParaRPr lang="en-US"/>
          </a:p>
        </p:txBody>
      </p:sp>
      <p:sp>
        <p:nvSpPr>
          <p:cNvPr id="5" name="Footer Placeholder 4">
            <a:extLst>
              <a:ext uri="{FF2B5EF4-FFF2-40B4-BE49-F238E27FC236}">
                <a16:creationId xmlns:a16="http://schemas.microsoft.com/office/drawing/2014/main" id="{DEAA0DB0-1CE6-E1EE-ED27-AEBAF4DDAE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E9B13-5E80-6774-CC70-DE87B65671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9DA2C-02DA-460E-A56B-E8BDCD82738C}" type="slidenum">
              <a:rPr lang="en-US" smtClean="0"/>
              <a:t>‹#›</a:t>
            </a:fld>
            <a:endParaRPr lang="en-US"/>
          </a:p>
        </p:txBody>
      </p:sp>
    </p:spTree>
    <p:extLst>
      <p:ext uri="{BB962C8B-B14F-4D97-AF65-F5344CB8AC3E}">
        <p14:creationId xmlns:p14="http://schemas.microsoft.com/office/powerpoint/2010/main" val="2011842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524000" y="1240526"/>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524123"/>
            <a:ext cx="11569148" cy="3984211"/>
          </a:xfrm>
        </p:spPr>
        <p:txBody>
          <a:bodyPr>
            <a:normAutofit/>
          </a:bodyPr>
          <a:lstStyle/>
          <a:p>
            <a:pPr algn="l" fontAlgn="base"/>
            <a:br>
              <a:rPr lang="en-US" b="0" i="0" dirty="0">
                <a:solidFill>
                  <a:srgbClr val="000000"/>
                </a:solidFill>
                <a:effectLst/>
                <a:latin typeface="Arial" panose="020B0604020202020204" pitchFamily="34" charset="0"/>
              </a:rPr>
            </a:br>
            <a:endParaRPr lang="en-US" b="0" i="0" dirty="0">
              <a:solidFill>
                <a:srgbClr val="000000"/>
              </a:solidFill>
              <a:effectLst/>
              <a:latin typeface="Arial" panose="020B0604020202020204" pitchFamily="34" charset="0"/>
            </a:endParaRPr>
          </a:p>
          <a:p>
            <a:pPr rtl="0" fontAlgn="base"/>
            <a:r>
              <a:rPr lang="en-US" sz="3600" b="0" i="0" dirty="0">
                <a:effectLst/>
                <a:latin typeface="Times New Roman" panose="02020603050405020304" pitchFamily="18" charset="0"/>
                <a:cs typeface="Times New Roman" panose="02020603050405020304" pitchFamily="18" charset="0"/>
              </a:rPr>
              <a:t>Drive Thru Prayer is a network of Bible-believing, Jesus-focused, and prayer-passionate Christian fellowships from round the world.</a:t>
            </a:r>
          </a:p>
          <a:p>
            <a:pPr algn="l" rtl="0" fontAlgn="base"/>
            <a:endParaRPr lang="en-US" dirty="0">
              <a:latin typeface="lato-light"/>
            </a:endParaRPr>
          </a:p>
          <a:p>
            <a:pPr algn="l" rtl="0" fontAlgn="base"/>
            <a:endParaRPr lang="en-US" dirty="0"/>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232123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863255"/>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249558"/>
            <a:ext cx="11569148" cy="4509052"/>
          </a:xfrm>
        </p:spPr>
        <p:txBody>
          <a:bodyPr>
            <a:normAutofit fontScale="92500" lnSpcReduction="20000"/>
          </a:bodyPr>
          <a:lstStyle/>
          <a:p>
            <a:pPr algn="l" fontAlgn="base"/>
            <a:r>
              <a:rPr lang="en-US" sz="2600" dirty="0">
                <a:latin typeface="Times New Roman" panose="02020603050405020304" pitchFamily="18" charset="0"/>
                <a:cs typeface="Times New Roman" panose="02020603050405020304" pitchFamily="18" charset="0"/>
              </a:rPr>
              <a:t>Current DTP Churches:</a:t>
            </a:r>
          </a:p>
          <a:p>
            <a:pPr marL="285750" indent="-285750" algn="l" fontAlgn="base">
              <a:buFont typeface="Wingdings" panose="05000000000000000000" pitchFamily="2" charset="2"/>
              <a:buChar char="q"/>
            </a:pPr>
            <a:endParaRPr lang="en-US" sz="19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900" dirty="0">
                <a:latin typeface="Times New Roman" panose="02020603050405020304" pitchFamily="18" charset="0"/>
                <a:cs typeface="Times New Roman" panose="02020603050405020304" pitchFamily="18" charset="0"/>
              </a:rPr>
              <a:t>Enduring Faith Fellowship, 107 E. 5th St (Main St.), Eloy, AZ, Monday: 7-9am 1st </a:t>
            </a:r>
          </a:p>
          <a:p>
            <a:pPr algn="l" fontAlgn="base"/>
            <a:endParaRPr lang="en-US" sz="19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900" dirty="0">
                <a:latin typeface="Times New Roman" panose="02020603050405020304" pitchFamily="18" charset="0"/>
                <a:cs typeface="Times New Roman" panose="02020603050405020304" pitchFamily="18" charset="0"/>
              </a:rPr>
              <a:t>Presbyterian Church, 702 E. Cottonwood Lane, Casa Grande, AZ, Tuesday: 7-9am </a:t>
            </a:r>
          </a:p>
          <a:p>
            <a:pPr marL="285750" indent="-285750" algn="l" fontAlgn="base">
              <a:buFont typeface="Wingdings" panose="05000000000000000000" pitchFamily="2" charset="2"/>
              <a:buChar char="q"/>
            </a:pPr>
            <a:endParaRPr lang="en-US" sz="19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900" dirty="0">
                <a:latin typeface="Times New Roman" panose="02020603050405020304" pitchFamily="18" charset="0"/>
                <a:cs typeface="Times New Roman" panose="02020603050405020304" pitchFamily="18" charset="0"/>
              </a:rPr>
              <a:t>Trinity Southern Baptist Church, 1100 E. Trinity Place, Casa Grande AZ, Wednesday: 7-9am and Saturday: 4:30-6pm </a:t>
            </a:r>
          </a:p>
          <a:p>
            <a:pPr marL="285750" indent="-285750" algn="l" fontAlgn="base">
              <a:buFont typeface="Wingdings" panose="05000000000000000000" pitchFamily="2" charset="2"/>
              <a:buChar char="q"/>
            </a:pPr>
            <a:endParaRPr lang="en-US" sz="19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900" dirty="0">
                <a:latin typeface="Times New Roman" panose="02020603050405020304" pitchFamily="18" charset="0"/>
                <a:cs typeface="Times New Roman" panose="02020603050405020304" pitchFamily="18" charset="0"/>
              </a:rPr>
              <a:t>Trinity Lutheran Church, 1515 N. </a:t>
            </a:r>
            <a:r>
              <a:rPr lang="en-US" sz="1900" dirty="0" err="1">
                <a:latin typeface="Times New Roman" panose="02020603050405020304" pitchFamily="18" charset="0"/>
                <a:cs typeface="Times New Roman" panose="02020603050405020304" pitchFamily="18" charset="0"/>
              </a:rPr>
              <a:t>Trekell</a:t>
            </a:r>
            <a:r>
              <a:rPr lang="en-US" sz="1900" dirty="0">
                <a:latin typeface="Times New Roman" panose="02020603050405020304" pitchFamily="18" charset="0"/>
                <a:cs typeface="Times New Roman" panose="02020603050405020304" pitchFamily="18" charset="0"/>
              </a:rPr>
              <a:t> Road, Casa Grande, AZ, Thursday: 7-9am </a:t>
            </a:r>
          </a:p>
          <a:p>
            <a:pPr marL="285750" indent="-285750" algn="l" fontAlgn="base">
              <a:buFont typeface="Wingdings" panose="05000000000000000000" pitchFamily="2" charset="2"/>
              <a:buChar char="q"/>
            </a:pPr>
            <a:endParaRPr lang="en-US" sz="19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900" dirty="0">
                <a:latin typeface="Times New Roman" panose="02020603050405020304" pitchFamily="18" charset="0"/>
                <a:cs typeface="Times New Roman" panose="02020603050405020304" pitchFamily="18" charset="0"/>
              </a:rPr>
              <a:t>Immanuel Southern Baptist Church, 1000 E 24th St, Yuma, AZ, Wednesday: 7-9am</a:t>
            </a:r>
          </a:p>
          <a:p>
            <a:pPr marL="285750" indent="-285750" algn="l" fontAlgn="base">
              <a:buFont typeface="Wingdings" panose="05000000000000000000" pitchFamily="2" charset="2"/>
              <a:buChar char="q"/>
            </a:pPr>
            <a:endParaRPr lang="en-US" sz="19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900" dirty="0">
                <a:latin typeface="Times New Roman" panose="02020603050405020304" pitchFamily="18" charset="0"/>
                <a:cs typeface="Times New Roman" panose="02020603050405020304" pitchFamily="18" charset="0"/>
              </a:rPr>
              <a:t>Highland Baptist Church, 4020 Highway 51 S, Senatobia, MS, Thursday: 6:30am-9:30am</a:t>
            </a:r>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58656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863255"/>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249558"/>
            <a:ext cx="11569148" cy="4509052"/>
          </a:xfrm>
        </p:spPr>
        <p:txBody>
          <a:bodyPr>
            <a:normAutofit fontScale="92500" lnSpcReduction="10000"/>
          </a:bodyPr>
          <a:lstStyle/>
          <a:p>
            <a:pPr algn="l" fontAlgn="base"/>
            <a:r>
              <a:rPr lang="en-US" dirty="0">
                <a:latin typeface="Times New Roman" panose="02020603050405020304" pitchFamily="18" charset="0"/>
                <a:cs typeface="Times New Roman" panose="02020603050405020304" pitchFamily="18" charset="0"/>
              </a:rPr>
              <a:t>Current DTP Churches:</a:t>
            </a:r>
          </a:p>
          <a:p>
            <a:pPr algn="l" fontAlgn="base"/>
            <a:endParaRPr lang="en-US"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Marketplace Church, 2936 NC-127 S, Hickory, NC, Wednesday: 4-6pm </a:t>
            </a:r>
          </a:p>
          <a:p>
            <a:pPr marL="285750" indent="-285750" algn="l" fontAlgn="base">
              <a:buFont typeface="Wingdings" panose="05000000000000000000" pitchFamily="2" charset="2"/>
              <a:buChar char="q"/>
            </a:pPr>
            <a:endParaRPr lang="en-US" sz="18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Odessa Redeemer Church, 1619 E 8th Street, Odessa, TX, Tuesday: 4:30-6:30pm</a:t>
            </a:r>
          </a:p>
          <a:p>
            <a:pPr marL="285750" indent="-285750" algn="l" fontAlgn="base">
              <a:buFont typeface="Wingdings" panose="05000000000000000000" pitchFamily="2" charset="2"/>
              <a:buChar char="q"/>
            </a:pPr>
            <a:endParaRPr lang="en-US" sz="18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Second Baptist Church - West Campus, 19449 Katy Fwy, Houston, TX, Wednesday: 7:30-9am</a:t>
            </a:r>
          </a:p>
          <a:p>
            <a:pPr marL="285750" indent="-285750" algn="l" fontAlgn="base">
              <a:buFont typeface="Wingdings" panose="05000000000000000000" pitchFamily="2" charset="2"/>
              <a:buChar char="q"/>
            </a:pPr>
            <a:endParaRPr lang="en-US" sz="18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Grace Community Church, 1320 Auburn Way S, Auburn, WA, Friday 5-7pm </a:t>
            </a:r>
          </a:p>
          <a:p>
            <a:pPr marL="285750" indent="-285750" algn="l" fontAlgn="base">
              <a:buFont typeface="Wingdings" panose="05000000000000000000" pitchFamily="2" charset="2"/>
              <a:buChar char="q"/>
            </a:pPr>
            <a:endParaRPr lang="en-US" sz="18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King of Kings Lutheran Church, 18207 108th Ave SE, Renton, WA, Saturday: 9:30am-12:30pm </a:t>
            </a:r>
          </a:p>
          <a:p>
            <a:pPr marL="285750" indent="-285750" algn="l" fontAlgn="base">
              <a:buFont typeface="Wingdings" panose="05000000000000000000" pitchFamily="2" charset="2"/>
              <a:buChar char="q"/>
            </a:pPr>
            <a:endParaRPr lang="en-US" sz="1800" dirty="0">
              <a:latin typeface="Times New Roman" panose="02020603050405020304" pitchFamily="18" charset="0"/>
              <a:cs typeface="Times New Roman" panose="02020603050405020304" pitchFamily="18" charset="0"/>
            </a:endParaRPr>
          </a:p>
          <a:p>
            <a:pPr marL="285750" indent="-285750" algn="l" fontAlgn="base">
              <a:buFont typeface="Wingdings" panose="05000000000000000000" pitchFamily="2" charset="2"/>
              <a:buChar char="q"/>
            </a:pPr>
            <a:r>
              <a:rPr lang="en-US" sz="1800" dirty="0">
                <a:latin typeface="Times New Roman" panose="02020603050405020304" pitchFamily="18" charset="0"/>
                <a:cs typeface="Times New Roman" panose="02020603050405020304" pitchFamily="18" charset="0"/>
              </a:rPr>
              <a:t>Refuge Of Peace/Refugio De Paz, 8GFF+W2, 83557 Puerto </a:t>
            </a:r>
            <a:r>
              <a:rPr lang="en-US" sz="1800" dirty="0" err="1">
                <a:latin typeface="Times New Roman" panose="02020603050405020304" pitchFamily="18" charset="0"/>
                <a:cs typeface="Times New Roman" panose="02020603050405020304" pitchFamily="18" charset="0"/>
              </a:rPr>
              <a:t>Peñasco</a:t>
            </a:r>
            <a:r>
              <a:rPr lang="en-US" sz="1800" dirty="0">
                <a:latin typeface="Times New Roman" panose="02020603050405020304" pitchFamily="18" charset="0"/>
                <a:cs typeface="Times New Roman" panose="02020603050405020304" pitchFamily="18" charset="0"/>
              </a:rPr>
              <a:t>, Son., Mexico, Friday: 8-10am.</a:t>
            </a:r>
          </a:p>
          <a:p>
            <a:pPr algn="l" fontAlgn="base"/>
            <a:endParaRPr lang="en-US" sz="18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63077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895969"/>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341540"/>
            <a:ext cx="11569148" cy="4166794"/>
          </a:xfrm>
        </p:spPr>
        <p:txBody>
          <a:bodyPr>
            <a:normAutofit/>
          </a:bodyPr>
          <a:lstStyle/>
          <a:p>
            <a:pPr algn="l" fontAlgn="base"/>
            <a:r>
              <a:rPr lang="en-US" dirty="0">
                <a:latin typeface="Times New Roman" panose="02020603050405020304" pitchFamily="18" charset="0"/>
                <a:cs typeface="Times New Roman" panose="02020603050405020304" pitchFamily="18" charset="0"/>
              </a:rPr>
              <a:t>Resources Recommended: </a:t>
            </a:r>
          </a:p>
          <a:p>
            <a:pPr algn="l" fontAlgn="base"/>
            <a:endParaRPr lang="en-US"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People – Four to six volunteers who are able to set up signs, wave, and pray for people each week. </a:t>
            </a: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Location – On or near a major street and large enough for people to enter and exit safely. </a:t>
            </a: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Two </a:t>
            </a:r>
            <a:r>
              <a:rPr lang="en-US" i="1" dirty="0">
                <a:latin typeface="Times New Roman" panose="02020603050405020304" pitchFamily="18" charset="0"/>
                <a:cs typeface="Times New Roman" panose="02020603050405020304" pitchFamily="18" charset="0"/>
              </a:rPr>
              <a:t>DTP Ahead </a:t>
            </a:r>
            <a:r>
              <a:rPr lang="en-US" dirty="0">
                <a:latin typeface="Times New Roman" panose="02020603050405020304" pitchFamily="18" charset="0"/>
                <a:cs typeface="Times New Roman" panose="02020603050405020304" pitchFamily="18" charset="0"/>
              </a:rPr>
              <a:t>signs, usually on a sandwich board. You can make your own. Have an enter and exit sign.  </a:t>
            </a: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 large </a:t>
            </a:r>
            <a:r>
              <a:rPr lang="en-US" i="1" dirty="0">
                <a:latin typeface="Times New Roman" panose="02020603050405020304" pitchFamily="18" charset="0"/>
                <a:cs typeface="Times New Roman" panose="02020603050405020304" pitchFamily="18" charset="0"/>
              </a:rPr>
              <a:t>DRIVE THRU PRAYER: HOW CAN I PRAY FOR YOU SIGN </a:t>
            </a:r>
            <a:r>
              <a:rPr lang="en-US" dirty="0">
                <a:latin typeface="Times New Roman" panose="02020603050405020304" pitchFamily="18" charset="0"/>
                <a:cs typeface="Times New Roman" panose="02020603050405020304" pitchFamily="18" charset="0"/>
              </a:rPr>
              <a:t>to display near the road.  </a:t>
            </a: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Safety first. You may need traffic cones for traffic flow. </a:t>
            </a:r>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388111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895969"/>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306472"/>
            <a:ext cx="11569148" cy="4399128"/>
          </a:xfrm>
        </p:spPr>
        <p:txBody>
          <a:bodyPr>
            <a:normAutofit/>
          </a:bodyPr>
          <a:lstStyle/>
          <a:p>
            <a:pPr algn="l" fontAlgn="base"/>
            <a:r>
              <a:rPr lang="en-US" dirty="0">
                <a:latin typeface="Times New Roman" panose="02020603050405020304" pitchFamily="18" charset="0"/>
                <a:cs typeface="Times New Roman" panose="02020603050405020304" pitchFamily="18" charset="0"/>
              </a:rPr>
              <a:t>Resources Recommended: </a:t>
            </a:r>
          </a:p>
          <a:p>
            <a:pPr algn="l" fontAlgn="base"/>
            <a:endParaRPr lang="en-US"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Box for pens, name tags, Kleenex, bulletins and flyers, etc. </a:t>
            </a: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 small table to display Bibles, tracts, flyers, etc. </a:t>
            </a: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 clipboard or notebook to record prayer requests (record only first name and prayer request). </a:t>
            </a: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Name tags for the volunteers. If possible the nametags should display, “How Can I Pray for You?” </a:t>
            </a: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Chairs: Most DTP’s are two hours and volunteers appreciate a seat for a quick rest. </a:t>
            </a:r>
          </a:p>
          <a:p>
            <a:pPr marL="342900" indent="-342900" algn="l" fontAlgn="base">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Ice chest for water in the hot months and perhaps hot chocolate in the cold months. </a:t>
            </a:r>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337980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795096"/>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078694"/>
            <a:ext cx="11569148" cy="4613653"/>
          </a:xfrm>
        </p:spPr>
        <p:txBody>
          <a:bodyPr>
            <a:noAutofit/>
          </a:bodyPr>
          <a:lstStyle/>
          <a:p>
            <a:pPr algn="l" fontAlgn="base"/>
            <a:endParaRPr lang="en-US"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Decide which day you will hold your DTP and set aside two hours in the morning or afternoon.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Being consistent is important, as people depend on you being there. It also lets the community know that you are there giving hope, smiles, and love.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Always pray before you begin and when you close!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Arrive 30 minutes prior to the start time to set up chairs, signs, tables, etc. </a:t>
            </a:r>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1887007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795096"/>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1879911"/>
            <a:ext cx="11569148" cy="4779306"/>
          </a:xfrm>
        </p:spPr>
        <p:txBody>
          <a:bodyPr>
            <a:noAutofit/>
          </a:bodyPr>
          <a:lstStyle/>
          <a:p>
            <a:pPr algn="l" fontAlgn="base"/>
            <a:endParaRPr lang="en-US"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Be sure that drivers can easily see the signs.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Make your own hand-held “How can I pray for you?” signs.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Set up the table with your prayer request log, clipboard, pens, bulletins, Bibles, flyers, etc.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Write down prayer requests after you have finished praying. Saving the prayer list often brings encouragement to the Prayer Warriors as people return to share how their prayer was answered. Rejoice with them! </a:t>
            </a:r>
            <a:endParaRPr lang="en-US" sz="2600" dirty="0"/>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143000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795096"/>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078694"/>
            <a:ext cx="11569148" cy="4613653"/>
          </a:xfrm>
        </p:spPr>
        <p:txBody>
          <a:bodyPr>
            <a:normAutofit/>
          </a:bodyPr>
          <a:lstStyle/>
          <a:p>
            <a:pPr algn="l" fontAlgn="base"/>
            <a:endParaRPr lang="en-US"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Have Prayer Warriors stand on the sidewalk or near the streets waving, smiling, and holding signs.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Wearing DTP shirts and coats is helpful.</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When a vehicle pulls in, two to three Prayer Warriors approach the vehicle, smile, introduce themselves, and ask, “How can we pray for you today?”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Refrain from leaning into the car window. Keep a personal space. </a:t>
            </a:r>
            <a:endParaRPr lang="en-US" sz="2600" dirty="0"/>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1087945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795096"/>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078694"/>
            <a:ext cx="11569148" cy="4613653"/>
          </a:xfrm>
        </p:spPr>
        <p:txBody>
          <a:bodyPr>
            <a:normAutofit lnSpcReduction="10000"/>
          </a:bodyPr>
          <a:lstStyle/>
          <a:p>
            <a:pPr algn="l" fontAlgn="base"/>
            <a:endParaRPr lang="en-US"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Be prayed up so you are ready to pray with heartfelt, God-glorifying prayers. Touching their arm or shoulder is appropriate if you ask them first. Always be positive with hope. It’s OK to cry with them.</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Pray for their concerns, giving God’s hope and strength, and offer a church bulletin or Bible if appropriate. If the Spirit prompts you, it’s okay to ask if they know Jesus.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Keep in mind that God’s powerful answer to their prayer proves to them that the God of the Bible is real, He loves them, and He chose to reach across the divide between His eternity and our reality to answer their deepest prayer request. </a:t>
            </a:r>
            <a:endParaRPr lang="en-US" sz="2600" dirty="0"/>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196338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795096"/>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078694"/>
            <a:ext cx="11569148" cy="4613653"/>
          </a:xfrm>
        </p:spPr>
        <p:txBody>
          <a:bodyPr>
            <a:normAutofit/>
          </a:bodyPr>
          <a:lstStyle/>
          <a:p>
            <a:pPr algn="l" fontAlgn="base"/>
            <a:endParaRPr lang="en-US"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Do not forcefully evangelize, analyze, or offer unsolicited advice. Let them come as they are and leave with hope and a smile.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Prayer is why they came. If they feel judged they will not return.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Most people who come for prayer are unchurched or do not regularly attend church, but they need prayer!</a:t>
            </a:r>
            <a:endParaRPr lang="en-US" sz="2600" dirty="0"/>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72438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24F2A-AE13-6309-83E9-824BD864C174}"/>
              </a:ext>
            </a:extLst>
          </p:cNvPr>
          <p:cNvSpPr>
            <a:spLocks noGrp="1"/>
          </p:cNvSpPr>
          <p:nvPr>
            <p:ph type="ctrTitle"/>
          </p:nvPr>
        </p:nvSpPr>
        <p:spPr>
          <a:xfrm>
            <a:off x="1451113" y="795096"/>
            <a:ext cx="9144000" cy="1283598"/>
          </a:xfrm>
        </p:spPr>
        <p:txBody>
          <a:bodyPr>
            <a:noAutofit/>
          </a:bodyPr>
          <a:lstStyle/>
          <a:p>
            <a:r>
              <a:rPr lang="en-US" b="1" dirty="0">
                <a:latin typeface="Times New Roman" panose="02020603050405020304" pitchFamily="18" charset="0"/>
                <a:cs typeface="Times New Roman" panose="02020603050405020304" pitchFamily="18" charset="0"/>
              </a:rPr>
              <a:t>Drive Thru Prayer: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Next Steps</a:t>
            </a:r>
          </a:p>
        </p:txBody>
      </p:sp>
      <p:sp>
        <p:nvSpPr>
          <p:cNvPr id="3" name="Subtitle 2">
            <a:extLst>
              <a:ext uri="{FF2B5EF4-FFF2-40B4-BE49-F238E27FC236}">
                <a16:creationId xmlns:a16="http://schemas.microsoft.com/office/drawing/2014/main" id="{0FBF4D90-9A4C-E480-B6F3-E15F030B46F5}"/>
              </a:ext>
            </a:extLst>
          </p:cNvPr>
          <p:cNvSpPr>
            <a:spLocks noGrp="1"/>
          </p:cNvSpPr>
          <p:nvPr>
            <p:ph type="subTitle" idx="1"/>
          </p:nvPr>
        </p:nvSpPr>
        <p:spPr>
          <a:xfrm>
            <a:off x="238539" y="2078694"/>
            <a:ext cx="11569148" cy="4613653"/>
          </a:xfrm>
        </p:spPr>
        <p:txBody>
          <a:bodyPr>
            <a:normAutofit fontScale="92500"/>
          </a:bodyPr>
          <a:lstStyle/>
          <a:p>
            <a:pPr algn="l" fontAlgn="base"/>
            <a:endParaRPr lang="en-US"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Remarkably, very few people will ask for material assistance! They will come for prayer.</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Remember our prayers are not sermons. Cover their prayer requests by giving thanks and glory to God in Jesus’ name. The Spirit will lead. Long prayers may keep them from returning later. </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It is fine to fellowship with them after the prayer if you feel the Spirit’s leading.</a:t>
            </a:r>
          </a:p>
          <a:p>
            <a:pPr marL="342900" indent="-342900" algn="l" fontAlgn="base">
              <a:buFont typeface="Wingdings" panose="05000000000000000000" pitchFamily="2" charset="2"/>
              <a:buChar char="q"/>
            </a:pPr>
            <a:endParaRPr lang="en-US" sz="2600" dirty="0">
              <a:latin typeface="Times New Roman" panose="02020603050405020304" pitchFamily="18" charset="0"/>
              <a:cs typeface="Times New Roman" panose="02020603050405020304" pitchFamily="18" charset="0"/>
            </a:endParaRPr>
          </a:p>
          <a:p>
            <a:pPr marL="342900" indent="-342900" algn="l" fontAlgn="base">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Allow them to leave in peace with the hope of God’s assurance that their prayer was heard. </a:t>
            </a:r>
          </a:p>
          <a:p>
            <a:pPr algn="l" rtl="0" fontAlgn="base"/>
            <a:endParaRPr lang="en-US" dirty="0"/>
          </a:p>
        </p:txBody>
      </p:sp>
      <p:pic>
        <p:nvPicPr>
          <p:cNvPr id="5" name="Picture 4">
            <a:extLst>
              <a:ext uri="{FF2B5EF4-FFF2-40B4-BE49-F238E27FC236}">
                <a16:creationId xmlns:a16="http://schemas.microsoft.com/office/drawing/2014/main" id="{94CE489C-B333-ACBF-B503-D4A27EF532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4088" y="349666"/>
            <a:ext cx="1283599" cy="1283599"/>
          </a:xfrm>
          <a:prstGeom prst="rect">
            <a:avLst/>
          </a:prstGeom>
        </p:spPr>
      </p:pic>
    </p:spTree>
    <p:extLst>
      <p:ext uri="{BB962C8B-B14F-4D97-AF65-F5344CB8AC3E}">
        <p14:creationId xmlns:p14="http://schemas.microsoft.com/office/powerpoint/2010/main" val="2716235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1043</Words>
  <Application>Microsoft Office PowerPoint</Application>
  <PresentationFormat>Widescreen</PresentationFormat>
  <Paragraphs>109</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lato-light</vt:lpstr>
      <vt:lpstr>Times New Roman</vt:lpstr>
      <vt:lpstr>Wingdings</vt:lpstr>
      <vt:lpstr>Office Theme</vt:lpstr>
      <vt:lpstr>Drive Thru Prayer:  Next Steps</vt:lpstr>
      <vt:lpstr>Drive Thru Prayer:  Next Steps</vt:lpstr>
      <vt:lpstr>Drive Thru Prayer:  Next Steps</vt:lpstr>
      <vt:lpstr>Drive Thru Prayer:  Next Steps</vt:lpstr>
      <vt:lpstr>Drive Thru Prayer:  Next Steps</vt:lpstr>
      <vt:lpstr>Drive Thru Prayer:  Next Steps</vt:lpstr>
      <vt:lpstr>Drive Thru Prayer:  Next Steps</vt:lpstr>
      <vt:lpstr>Drive Thru Prayer:  Next Steps</vt:lpstr>
      <vt:lpstr>Drive Thru Prayer:  Next Steps</vt:lpstr>
      <vt:lpstr>Drive Thru Prayer:  Next Steps</vt:lpstr>
      <vt:lpstr>Drive Thru Prayer: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Calvert</dc:creator>
  <cp:lastModifiedBy>Philip Calvert</cp:lastModifiedBy>
  <cp:revision>10</cp:revision>
  <cp:lastPrinted>2024-03-21T21:11:40Z</cp:lastPrinted>
  <dcterms:created xsi:type="dcterms:W3CDTF">2024-03-20T21:59:33Z</dcterms:created>
  <dcterms:modified xsi:type="dcterms:W3CDTF">2024-04-04T04:19:40Z</dcterms:modified>
</cp:coreProperties>
</file>